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3"/>
  </p:notesMasterIdLst>
  <p:sldIdLst>
    <p:sldId id="256" r:id="rId2"/>
    <p:sldId id="279" r:id="rId3"/>
    <p:sldId id="262" r:id="rId4"/>
    <p:sldId id="259" r:id="rId5"/>
    <p:sldId id="280" r:id="rId6"/>
    <p:sldId id="281" r:id="rId7"/>
    <p:sldId id="282" r:id="rId8"/>
    <p:sldId id="283" r:id="rId9"/>
    <p:sldId id="284" r:id="rId10"/>
    <p:sldId id="285" r:id="rId11"/>
    <p:sldId id="286" r:id="rId12"/>
    <p:sldId id="287" r:id="rId13"/>
    <p:sldId id="289" r:id="rId14"/>
    <p:sldId id="290" r:id="rId15"/>
    <p:sldId id="291" r:id="rId16"/>
    <p:sldId id="292" r:id="rId17"/>
    <p:sldId id="293" r:id="rId18"/>
    <p:sldId id="294" r:id="rId19"/>
    <p:sldId id="295" r:id="rId20"/>
    <p:sldId id="296"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5807" y="2481617"/>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093154"/>
          </a:xfrm>
          <a:prstGeom prst="rect">
            <a:avLst/>
          </a:prstGeom>
        </p:spPr>
        <p:txBody>
          <a:bodyPr wrap="square">
            <a:spAutoFit/>
          </a:bodyPr>
          <a:lstStyle/>
          <a:p>
            <a:pPr algn="ctr">
              <a:lnSpc>
                <a:spcPct val="150000"/>
              </a:lnSpc>
            </a:pPr>
            <a:r>
              <a:rPr lang="en-US" altLang="zh-CN" sz="2000" b="1" dirty="0" smtClean="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软件界面</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启动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之后，就会进入如图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1-5</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所示的程序窗口中，这就是</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的默认的工作界面，</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为用户提供了多种界面预设，以应对不同的工作需求，同时，用户也可以通过【窗口】命令自由定制工作界面，这种灵活的方便的设计可以有助于我们提高工作效率。下面，我们就简单的了解一下默认情况下</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工作界面中各个区域的名称及其作用</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2862379"/>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114018"/>
            <a:ext cx="8503346" cy="458908"/>
          </a:xfrm>
          <a:prstGeom prst="rect">
            <a:avLst/>
          </a:prstGeom>
        </p:spPr>
        <p:txBody>
          <a:bodyPr wrap="square">
            <a:spAutoFit/>
          </a:bodyPr>
          <a:lstStyle/>
          <a:p>
            <a:pPr>
              <a:lnSpc>
                <a:spcPct val="150000"/>
              </a:lnSpc>
            </a:pPr>
            <a:r>
              <a:rPr lang="zh-CN" altLang="zh-CN" dirty="0">
                <a:solidFill>
                  <a:schemeClr val="tx2">
                    <a:lumMod val="50000"/>
                  </a:schemeClr>
                </a:solidFill>
                <a:latin typeface="微软雅黑" panose="020B0503020204020204" pitchFamily="34" charset="-122"/>
                <a:ea typeface="微软雅黑" panose="020B0503020204020204" pitchFamily="34" charset="-122"/>
              </a:rPr>
              <a:t>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1-5</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所示为</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 CC 2015</a:t>
            </a:r>
            <a:r>
              <a:rPr lang="zh-CN" altLang="zh-CN" dirty="0">
                <a:solidFill>
                  <a:schemeClr val="tx2">
                    <a:lumMod val="50000"/>
                  </a:schemeClr>
                </a:solidFill>
                <a:latin typeface="微软雅黑" panose="020B0503020204020204" pitchFamily="34" charset="-122"/>
                <a:ea typeface="微软雅黑" panose="020B0503020204020204" pitchFamily="34" charset="-122"/>
              </a:rPr>
              <a:t>工作界面。</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542" y="1757917"/>
            <a:ext cx="6813265" cy="4207126"/>
          </a:xfrm>
          <a:prstGeom prst="rect">
            <a:avLst/>
          </a:prstGeom>
        </p:spPr>
      </p:pic>
      <p:sp>
        <p:nvSpPr>
          <p:cNvPr id="21" name="矩形 20"/>
          <p:cNvSpPr/>
          <p:nvPr/>
        </p:nvSpPr>
        <p:spPr>
          <a:xfrm>
            <a:off x="5443272" y="596504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600801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168468"/>
            <a:ext cx="8503346" cy="5355312"/>
          </a:xfrm>
          <a:prstGeom prst="rect">
            <a:avLst/>
          </a:prstGeom>
        </p:spPr>
        <p:txBody>
          <a:bodyPr wrap="square">
            <a:spAutoFit/>
          </a:bodyPr>
          <a:lstStyle/>
          <a:p>
            <a:r>
              <a:rPr lang="zh-CN"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命令栏】</a:t>
            </a:r>
            <a:endParaRPr lang="zh-CN" altLang="zh-CN" dirty="0">
              <a:solidFill>
                <a:schemeClr val="tx2">
                  <a:lumMod val="50000"/>
                </a:schemeClr>
              </a:solidFill>
              <a:latin typeface="微软雅黑" panose="020B0503020204020204" pitchFamily="34" charset="-122"/>
              <a:ea typeface="微软雅黑" panose="020B0503020204020204" pitchFamily="34" charset="-122"/>
            </a:endParaRPr>
          </a:p>
          <a:p>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的主要命令都位于“命令栏”中，通过执行不同的命令，用户可以实现各种各样的</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操作</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【工具栏】</a:t>
            </a:r>
            <a:endParaRPr lang="zh-CN" altLang="zh-CN" dirty="0">
              <a:solidFill>
                <a:schemeClr val="tx2">
                  <a:lumMod val="50000"/>
                </a:schemeClr>
              </a:solidFill>
              <a:latin typeface="微软雅黑" panose="020B0503020204020204" pitchFamily="34" charset="-122"/>
              <a:ea typeface="微软雅黑" panose="020B0503020204020204" pitchFamily="34" charset="-122"/>
            </a:endParaRPr>
          </a:p>
          <a:p>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的工具栏中集成了许多常用工具，这些工具可以帮助用户更加高效的进行工作。在之后的学习中，我们将以实战案例的方式向读者详细讲解常用工具的功能和使用方法</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smtClean="0">
                <a:solidFill>
                  <a:schemeClr val="tx2">
                    <a:lumMod val="50000"/>
                  </a:schemeClr>
                </a:solidFill>
                <a:latin typeface="微软雅黑" panose="020B0503020204020204" pitchFamily="34" charset="-122"/>
                <a:ea typeface="微软雅黑" panose="020B0503020204020204" pitchFamily="34" charset="-122"/>
              </a:rPr>
              <a:t>【项目面板】</a:t>
            </a:r>
            <a:endParaRPr lang="zh-CN" altLang="zh-CN" dirty="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中，一个相对独立和完整的工程文件可以称为“项目”，该项目的信息和所有素材都位于这个面板之中，我们可以通过这个面板实现对项目的设置和对素材的管理</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【合成预览区】</a:t>
            </a:r>
          </a:p>
          <a:p>
            <a:r>
              <a:rPr lang="zh-CN" altLang="zh-CN" dirty="0">
                <a:solidFill>
                  <a:schemeClr val="tx2">
                    <a:lumMod val="50000"/>
                  </a:schemeClr>
                </a:solidFill>
                <a:latin typeface="微软雅黑" panose="020B0503020204020204" pitchFamily="34" charset="-122"/>
                <a:ea typeface="微软雅黑" panose="020B0503020204020204" pitchFamily="34" charset="-122"/>
              </a:rPr>
              <a:t>合成预览区是对合成或者素材进行预览的区域，它就像一个监视器，可以让我们实时查看当前操作的画面内容。用户可以通过预览区下方的控制按钮进行调节画面显示质量、切换视口等操作。</a:t>
            </a:r>
          </a:p>
          <a:p>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4370765"/>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168468"/>
            <a:ext cx="8503346" cy="5909310"/>
          </a:xfrm>
          <a:prstGeom prst="rect">
            <a:avLst/>
          </a:prstGeom>
        </p:spPr>
        <p:txBody>
          <a:bodyPr wrap="square">
            <a:spAutoFit/>
          </a:bodyPr>
          <a:lstStyle/>
          <a:p>
            <a:r>
              <a:rPr lang="zh-CN" altLang="zh-CN" dirty="0">
                <a:solidFill>
                  <a:schemeClr val="tx2">
                    <a:lumMod val="50000"/>
                  </a:schemeClr>
                </a:solidFill>
                <a:latin typeface="微软雅黑" panose="020B0503020204020204" pitchFamily="34" charset="-122"/>
                <a:ea typeface="微软雅黑" panose="020B0503020204020204" pitchFamily="34" charset="-122"/>
              </a:rPr>
              <a:t>【信息面板】</a:t>
            </a:r>
          </a:p>
          <a:p>
            <a:r>
              <a:rPr lang="zh-CN" altLang="zh-CN" dirty="0">
                <a:solidFill>
                  <a:schemeClr val="tx2">
                    <a:lumMod val="50000"/>
                  </a:schemeClr>
                </a:solidFill>
                <a:latin typeface="微软雅黑" panose="020B0503020204020204" pitchFamily="34" charset="-122"/>
                <a:ea typeface="微软雅黑" panose="020B0503020204020204" pitchFamily="34" charset="-122"/>
              </a:rPr>
              <a:t>信息面板主要用于显示“合成预览区”、“时间轴”等面板中用户指定信息内容，当鼠标在这些面板中的内容上停留时，信息面板将实时显示鼠标停留处的内容的各种参数信息。</a:t>
            </a:r>
          </a:p>
          <a:p>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【预览控制台面板】</a:t>
            </a:r>
          </a:p>
          <a:p>
            <a:r>
              <a:rPr lang="zh-CN" altLang="zh-CN" dirty="0">
                <a:solidFill>
                  <a:schemeClr val="tx2">
                    <a:lumMod val="50000"/>
                  </a:schemeClr>
                </a:solidFill>
                <a:latin typeface="微软雅黑" panose="020B0503020204020204" pitchFamily="34" charset="-122"/>
                <a:ea typeface="微软雅黑" panose="020B0503020204020204" pitchFamily="34" charset="-122"/>
              </a:rPr>
              <a:t>预览控制台的功能主要是对合成、素材、图层等内容进行预览控制，通过该面板的各项命令或按钮，我们可以实现对内容预览的精确控制。</a:t>
            </a:r>
          </a:p>
          <a:p>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【效果和预设面板】</a:t>
            </a:r>
          </a:p>
          <a:p>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为用户内置了许多实用的效果和预设，我们可以通过效果和预设面板快速调用这些效果和预设。</a:t>
            </a:r>
          </a:p>
          <a:p>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【时间轴面板】</a:t>
            </a:r>
          </a:p>
          <a:p>
            <a:r>
              <a:rPr lang="zh-CN" altLang="zh-CN" dirty="0">
                <a:solidFill>
                  <a:schemeClr val="tx2">
                    <a:lumMod val="50000"/>
                  </a:schemeClr>
                </a:solidFill>
                <a:latin typeface="微软雅黑" panose="020B0503020204020204" pitchFamily="34" charset="-122"/>
                <a:ea typeface="微软雅黑" panose="020B0503020204020204" pitchFamily="34" charset="-122"/>
              </a:rPr>
              <a:t>时间轴面板也成为图层面板，这个面板中主要显示图层和时间轴等内容，通过该面板，我们可以实现对图层的各种编辑和操作，以及对时间轴的各种操作</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a:p>
            <a:r>
              <a:rPr lang="zh-CN" altLang="zh-CN" dirty="0">
                <a:solidFill>
                  <a:schemeClr val="tx2">
                    <a:lumMod val="50000"/>
                  </a:schemeClr>
                </a:solidFill>
                <a:latin typeface="微软雅黑" panose="020B0503020204020204" pitchFamily="34" charset="-122"/>
                <a:ea typeface="微软雅黑" panose="020B0503020204020204" pitchFamily="34" charset="-122"/>
              </a:rPr>
              <a:t>以上这些只是</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众多面板或窗口中的一部分，更多面板或窗口可以在【窗口】命令的菜单中打开。</a:t>
            </a:r>
          </a:p>
          <a:p>
            <a:endParaRPr lang="zh-CN" altLang="zh-CN" dirty="0"/>
          </a:p>
          <a:p>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63885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2631490"/>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新建项目</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在</a:t>
            </a:r>
            <a:r>
              <a:rPr lang="zh-CN" altLang="zh-CN" dirty="0">
                <a:solidFill>
                  <a:schemeClr val="tx2">
                    <a:lumMod val="50000"/>
                  </a:schemeClr>
                </a:solidFill>
                <a:latin typeface="微软雅黑" panose="020B0503020204020204" pitchFamily="34" charset="-122"/>
                <a:ea typeface="微软雅黑" panose="020B0503020204020204" pitchFamily="34" charset="-122"/>
              </a:rPr>
              <a:t>对</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的工作界面有了一个基本的了解之后，我们来学习</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中的一些基本操作。首先是新建项目，在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里，一个完整的工程文件被称为一个“项目”，因此，我们需要新建一个项目之后，才能进行后续的操作。如果直接通过运行</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主程序启动软件后，</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默认会自动为用户新建一个项目，这里主要介绍一下如何手动新建项目</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211719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458908"/>
          </a:xfrm>
          <a:prstGeom prst="rect">
            <a:avLst/>
          </a:prstGeom>
        </p:spPr>
        <p:txBody>
          <a:bodyPr wrap="square">
            <a:spAutoFit/>
          </a:bodyPr>
          <a:lstStyle/>
          <a:p>
            <a:pPr algn="ctr">
              <a:lnSpc>
                <a:spcPct val="150000"/>
              </a:lnSpc>
            </a:pPr>
            <a:r>
              <a:rPr lang="zh-CN" altLang="zh-CN" dirty="0">
                <a:solidFill>
                  <a:schemeClr val="tx2">
                    <a:lumMod val="50000"/>
                  </a:schemeClr>
                </a:solidFill>
                <a:latin typeface="微软雅黑" panose="020B0503020204020204" pitchFamily="34" charset="-122"/>
                <a:ea typeface="微软雅黑" panose="020B0503020204020204" pitchFamily="34" charset="-122"/>
              </a:rPr>
              <a:t>点击【文件】</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【新建】</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【新建项目】即可新建一个项目。（如图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1-7</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472" y="2521779"/>
            <a:ext cx="6715125" cy="2524125"/>
          </a:xfrm>
          <a:prstGeom prst="rect">
            <a:avLst/>
          </a:prstGeom>
        </p:spPr>
      </p:pic>
      <p:sp>
        <p:nvSpPr>
          <p:cNvPr id="21" name="矩形 20"/>
          <p:cNvSpPr/>
          <p:nvPr/>
        </p:nvSpPr>
        <p:spPr>
          <a:xfrm>
            <a:off x="5361385" y="5355281"/>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81615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1" y="1288495"/>
            <a:ext cx="8503346" cy="1800493"/>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打开项目</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如果</a:t>
            </a:r>
            <a:r>
              <a:rPr lang="zh-CN" altLang="zh-CN" dirty="0">
                <a:solidFill>
                  <a:schemeClr val="tx2">
                    <a:lumMod val="50000"/>
                  </a:schemeClr>
                </a:solidFill>
                <a:latin typeface="微软雅黑" panose="020B0503020204020204" pitchFamily="34" charset="-122"/>
                <a:ea typeface="微软雅黑" panose="020B0503020204020204" pitchFamily="34" charset="-122"/>
              </a:rPr>
              <a:t>计算机中已经存在一个</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项目，那么可以通过以下方式打开它：点击【文件】</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【打开项目】，在弹出的“打开”窗口中选中所需打开的文件，点击【确定】即可打开。（如图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1-8</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985" y="3038767"/>
            <a:ext cx="4002729" cy="2830760"/>
          </a:xfrm>
          <a:prstGeom prst="rect">
            <a:avLst/>
          </a:prstGeom>
        </p:spPr>
      </p:pic>
      <p:sp>
        <p:nvSpPr>
          <p:cNvPr id="21" name="矩形 20"/>
          <p:cNvSpPr/>
          <p:nvPr/>
        </p:nvSpPr>
        <p:spPr>
          <a:xfrm>
            <a:off x="5551436" y="590119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824888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1" y="1288495"/>
            <a:ext cx="8503346" cy="2215991"/>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导入素材</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虽然</a:t>
            </a:r>
            <a:r>
              <a:rPr lang="zh-CN" altLang="zh-CN" dirty="0">
                <a:solidFill>
                  <a:schemeClr val="tx2">
                    <a:lumMod val="50000"/>
                  </a:schemeClr>
                </a:solidFill>
                <a:latin typeface="微软雅黑" panose="020B0503020204020204" pitchFamily="34" charset="-122"/>
                <a:ea typeface="微软雅黑" panose="020B0503020204020204" pitchFamily="34" charset="-122"/>
              </a:rPr>
              <a:t>用户可以在中创建各种图形，但更多时候我们需要处理的是通过其他方式获取的图像，比如实拍图像或视频。这就需要我们将这些素材文件导入进中，点击【文件】</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【导入】</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【文件】打开“导入文件”窗口，选中需要导入的文件，点击“导入”即可导入素材。（如图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1-9</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985" y="3517406"/>
            <a:ext cx="4002729" cy="2804919"/>
          </a:xfrm>
          <a:prstGeom prst="rect">
            <a:avLst/>
          </a:prstGeom>
        </p:spPr>
      </p:pic>
      <p:sp>
        <p:nvSpPr>
          <p:cNvPr id="21" name="矩形 20"/>
          <p:cNvSpPr/>
          <p:nvPr/>
        </p:nvSpPr>
        <p:spPr>
          <a:xfrm>
            <a:off x="5551436" y="633524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1-9</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42941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1" y="1288495"/>
            <a:ext cx="8503346" cy="1800493"/>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新建合成</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中，如果要将多个素材合成到一起，需要首先创建一个“合成”，点击【合成】</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【新建合成】打开“合成设置”窗口，根据工作需要对合成的参数进行设置后，点击“确定”即可新建一个合成。（如图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1-10</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5286" y="3088988"/>
            <a:ext cx="3189558" cy="3233337"/>
          </a:xfrm>
          <a:prstGeom prst="rect">
            <a:avLst/>
          </a:prstGeom>
        </p:spPr>
      </p:pic>
      <p:sp>
        <p:nvSpPr>
          <p:cNvPr id="21" name="矩形 20"/>
          <p:cNvSpPr/>
          <p:nvPr/>
        </p:nvSpPr>
        <p:spPr>
          <a:xfrm>
            <a:off x="5551436" y="633524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1-10</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378395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1" y="1288495"/>
            <a:ext cx="8503346" cy="875881"/>
          </a:xfrm>
          <a:prstGeom prst="rect">
            <a:avLst/>
          </a:prstGeom>
        </p:spPr>
        <p:txBody>
          <a:bodyPr wrap="square">
            <a:spAutoFit/>
          </a:bodyPr>
          <a:lstStyle/>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除此之外</a:t>
            </a:r>
            <a:r>
              <a:rPr lang="zh-CN" altLang="zh-CN" dirty="0">
                <a:solidFill>
                  <a:schemeClr val="tx2">
                    <a:lumMod val="50000"/>
                  </a:schemeClr>
                </a:solidFill>
                <a:latin typeface="微软雅黑" panose="020B0503020204020204" pitchFamily="34" charset="-122"/>
                <a:ea typeface="微软雅黑" panose="020B0503020204020204" pitchFamily="34" charset="-122"/>
              </a:rPr>
              <a:t>，还有一种更为快捷的新建合成方式，点击项目面板下方的“新建合成”按钮可以快速打开“合成设置”窗口。（如图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1-11</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9011" y="2347415"/>
            <a:ext cx="2706154" cy="3551829"/>
          </a:xfrm>
          <a:prstGeom prst="rect">
            <a:avLst/>
          </a:prstGeom>
        </p:spPr>
      </p:pic>
      <p:sp>
        <p:nvSpPr>
          <p:cNvPr id="21" name="矩形 20"/>
          <p:cNvSpPr/>
          <p:nvPr/>
        </p:nvSpPr>
        <p:spPr>
          <a:xfrm>
            <a:off x="5413458" y="6064017"/>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9866343"/>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1" y="957202"/>
            <a:ext cx="8703367" cy="1800493"/>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保存项目</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当</a:t>
            </a:r>
            <a:r>
              <a:rPr lang="zh-CN" altLang="zh-CN" dirty="0">
                <a:solidFill>
                  <a:schemeClr val="tx2">
                    <a:lumMod val="50000"/>
                  </a:schemeClr>
                </a:solidFill>
                <a:latin typeface="微软雅黑" panose="020B0503020204020204" pitchFamily="34" charset="-122"/>
                <a:ea typeface="微软雅黑" panose="020B0503020204020204" pitchFamily="34" charset="-122"/>
              </a:rPr>
              <a:t>我们工作过程中需要保存项目时，可以点击【文件】</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【保存】来保存当前项目，如果是首次保存项目，那么会弹出“另存为”窗口，我们可以对项目文件进行重命名，并指定保存路径，设置好后，点击“保存”即可实现保存。（如图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1-12</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a:t>
            </a: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4910" y="2757695"/>
            <a:ext cx="4281042" cy="3029462"/>
          </a:xfrm>
          <a:prstGeom prst="rect">
            <a:avLst/>
          </a:prstGeom>
        </p:spPr>
      </p:pic>
      <p:sp>
        <p:nvSpPr>
          <p:cNvPr id="21" name="矩形 20"/>
          <p:cNvSpPr/>
          <p:nvPr/>
        </p:nvSpPr>
        <p:spPr>
          <a:xfrm>
            <a:off x="5646801" y="591216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7115356"/>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第</a:t>
            </a:r>
            <a:r>
              <a:rPr lang="en-US" altLang="zh-CN" sz="4800" b="1" dirty="0" smtClean="0">
                <a:latin typeface="微软雅黑" panose="020B0503020204020204" pitchFamily="34" charset="-122"/>
                <a:ea typeface="微软雅黑" panose="020B0503020204020204" pitchFamily="34" charset="-122"/>
              </a:rPr>
              <a:t>1</a:t>
            </a:r>
            <a:r>
              <a:rPr lang="zh-CN" altLang="en-US" sz="4800" b="1" dirty="0" smtClean="0">
                <a:latin typeface="微软雅黑" panose="020B0503020204020204" pitchFamily="34" charset="-122"/>
                <a:ea typeface="微软雅黑" panose="020B0503020204020204" pitchFamily="34" charset="-122"/>
              </a:rPr>
              <a:t>章</a:t>
            </a:r>
            <a:endParaRPr lang="zh-CN" altLang="en-US" sz="48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en-US" altLang="zh-CN"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093154"/>
          </a:xfrm>
          <a:prstGeom prst="rect">
            <a:avLst/>
          </a:prstGeom>
        </p:spPr>
        <p:txBody>
          <a:bodyPr wrap="square">
            <a:spAutoFit/>
          </a:bodyPr>
          <a:lstStyle/>
          <a:p>
            <a:pPr algn="ctr">
              <a:lnSpc>
                <a:spcPct val="150000"/>
              </a:lnSpc>
            </a:pPr>
            <a:r>
              <a:rPr lang="zh-CN" altLang="zh-CN" sz="2000" b="1" dirty="0">
                <a:solidFill>
                  <a:schemeClr val="tx2">
                    <a:lumMod val="50000"/>
                  </a:schemeClr>
                </a:solidFill>
                <a:latin typeface="微软雅黑" panose="020B0503020204020204" pitchFamily="34" charset="-122"/>
                <a:ea typeface="微软雅黑" panose="020B0503020204020204" pitchFamily="34" charset="-122"/>
              </a:rPr>
              <a:t>影视后期特效</a:t>
            </a:r>
            <a:r>
              <a:rPr lang="zh-CN" altLang="zh-CN" sz="2000" b="1" dirty="0" smtClean="0">
                <a:solidFill>
                  <a:schemeClr val="tx2">
                    <a:lumMod val="50000"/>
                  </a:schemeClr>
                </a:solidFill>
                <a:latin typeface="微软雅黑" panose="020B0503020204020204" pitchFamily="34" charset="-122"/>
                <a:ea typeface="微软雅黑" panose="020B0503020204020204" pitchFamily="34" charset="-122"/>
              </a:rPr>
              <a:t>简介</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在</a:t>
            </a:r>
            <a:r>
              <a:rPr lang="zh-CN" altLang="zh-CN" dirty="0">
                <a:solidFill>
                  <a:schemeClr val="tx2">
                    <a:lumMod val="50000"/>
                  </a:schemeClr>
                </a:solidFill>
                <a:latin typeface="微软雅黑" panose="020B0503020204020204" pitchFamily="34" charset="-122"/>
                <a:ea typeface="微软雅黑" panose="020B0503020204020204" pitchFamily="34" charset="-122"/>
              </a:rPr>
              <a:t>电影工业中，“影视特效”是一个笼统的称谓，它包含了电影拍摄过程中使用到的各种特殊拍摄手段，如：威亚技术、爆炸、烟火、人工降雨</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雪、特殊化妆、汽车特技、微缩模型等；同时它也包含了使用计算机生成的各种特殊视觉效果，如：三维虚拟角色</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zh-CN" dirty="0">
                <a:solidFill>
                  <a:schemeClr val="tx2">
                    <a:lumMod val="50000"/>
                  </a:schemeClr>
                </a:solidFill>
                <a:latin typeface="微软雅黑" panose="020B0503020204020204" pitchFamily="34" charset="-122"/>
                <a:ea typeface="微软雅黑" panose="020B0503020204020204" pitchFamily="34" charset="-122"/>
              </a:rPr>
              <a:t>场景、等。由于使用计算机生成特效这项工作往往是在前期拍摄结束之后才进行的，在影视制作流程中处于后期阶段，因此也称为后期特效。</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416320"/>
          </a:xfrm>
          <a:prstGeom prst="rect">
            <a:avLst/>
          </a:prstGeom>
        </p:spPr>
        <p:txBody>
          <a:bodyPr wrap="square">
            <a:spAutoFit/>
          </a:bodyPr>
          <a:lstStyle/>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影视</a:t>
            </a:r>
            <a:r>
              <a:rPr lang="zh-CN" altLang="zh-CN" dirty="0">
                <a:solidFill>
                  <a:schemeClr val="tx2">
                    <a:lumMod val="50000"/>
                  </a:schemeClr>
                </a:solidFill>
                <a:latin typeface="微软雅黑" panose="020B0503020204020204" pitchFamily="34" charset="-122"/>
                <a:ea typeface="微软雅黑" panose="020B0503020204020204" pitchFamily="34" charset="-122"/>
              </a:rPr>
              <a:t>后期特效主要是不能或者不宜采用现场拍摄的方法得到的特殊效果，比如剧烈爆炸、高空表演等一些危险的场面，即是使用特技替身演员也存在极大的风险，因此，可以使用计算机生成这类特殊效果。此外，对于一些现实当中不存在的物体，也无法进行现场拍，比如恐龙、外星人等，这些物体虽然可以通过制作机械模型的方式来拍摄，但为了使其更加逼真，往往会采用计算机生成三维虚拟角色的方式来制作，得益于相关技术的发展，这些角色的制作效果已经能够达到以假乱真的程度。如今为了增强影片的视觉冲击力和艺术表现力，越来越多的影视制作者选择使用后期特效的方式来协助影片制作</a:t>
            </a:r>
            <a:r>
              <a:rPr lang="zh-CN" altLang="zh-CN" dirty="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1975453"/>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617014"/>
            <a:ext cx="8503346" cy="460382"/>
          </a:xfrm>
          <a:prstGeom prst="rect">
            <a:avLst/>
          </a:prstGeom>
        </p:spPr>
        <p:txBody>
          <a:bodyPr wrap="square">
            <a:spAutoFit/>
          </a:bodyPr>
          <a:lstStyle/>
          <a:p>
            <a:pPr>
              <a:lnSpc>
                <a:spcPct val="150000"/>
              </a:lnSpc>
            </a:pPr>
            <a:r>
              <a:rPr lang="zh-CN" altLang="zh-CN" dirty="0">
                <a:solidFill>
                  <a:schemeClr val="tx2">
                    <a:lumMod val="50000"/>
                  </a:schemeClr>
                </a:solidFill>
                <a:latin typeface="微软雅黑" panose="020B0503020204020204" pitchFamily="34" charset="-122"/>
                <a:ea typeface="微软雅黑" panose="020B0503020204020204" pitchFamily="34" charset="-122"/>
              </a:rPr>
              <a:t>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1-1</a:t>
            </a:r>
            <a:r>
              <a:rPr lang="zh-CN" altLang="zh-CN" dirty="0">
                <a:solidFill>
                  <a:schemeClr val="tx2">
                    <a:lumMod val="50000"/>
                  </a:schemeClr>
                </a:solidFill>
                <a:latin typeface="微软雅黑" panose="020B0503020204020204" pitchFamily="34" charset="-122"/>
                <a:ea typeface="微软雅黑" panose="020B0503020204020204" pitchFamily="34" charset="-122"/>
              </a:rPr>
              <a:t>和图</a:t>
            </a:r>
            <a:r>
              <a:rPr lang="en-US" altLang="zh-CN" dirty="0">
                <a:solidFill>
                  <a:schemeClr val="tx2">
                    <a:lumMod val="50000"/>
                  </a:schemeClr>
                </a:solidFill>
                <a:latin typeface="微软雅黑" panose="020B0503020204020204" pitchFamily="34" charset="-122"/>
                <a:ea typeface="微软雅黑" panose="020B0503020204020204" pitchFamily="34" charset="-122"/>
              </a:rPr>
              <a:t>1-2</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所示分别为特效大片《变形金刚》和《霍比特人》的宣传海报。</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8136" y="2376643"/>
            <a:ext cx="2508304" cy="371708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5542" y="2376642"/>
            <a:ext cx="2513664" cy="3717081"/>
          </a:xfrm>
          <a:prstGeom prst="rect">
            <a:avLst/>
          </a:prstGeom>
        </p:spPr>
      </p:pic>
      <p:sp>
        <p:nvSpPr>
          <p:cNvPr id="22" name="矩形 21"/>
          <p:cNvSpPr/>
          <p:nvPr/>
        </p:nvSpPr>
        <p:spPr>
          <a:xfrm>
            <a:off x="3133658" y="6089686"/>
            <a:ext cx="857259" cy="415498"/>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7707932" y="608968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783273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2613301"/>
            <a:ext cx="8503346" cy="1200329"/>
          </a:xfrm>
          <a:prstGeom prst="rect">
            <a:avLst/>
          </a:prstGeom>
        </p:spPr>
        <p:txBody>
          <a:bodyPr wrap="square">
            <a:spAutoFit/>
          </a:bodyPr>
          <a:lstStyle/>
          <a:p>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影视</a:t>
            </a:r>
            <a:r>
              <a:rPr lang="zh-CN" altLang="zh-CN" dirty="0">
                <a:solidFill>
                  <a:schemeClr val="tx2">
                    <a:lumMod val="50000"/>
                  </a:schemeClr>
                </a:solidFill>
                <a:latin typeface="微软雅黑" panose="020B0503020204020204" pitchFamily="34" charset="-122"/>
                <a:ea typeface="微软雅黑" panose="020B0503020204020204" pitchFamily="34" charset="-122"/>
              </a:rPr>
              <a:t>后期特效的制作大部分时候都是在前期现场拍摄结束后，利用拍摄到的画面作为素材来加以进行制作。也就是说，后期特效包含两个方面的要素，一是实际拍摄得到的影像，二是计算机生成的影像，将二者合成到一起，从而形成一个新的影像，这就是影视后期特效的原理</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zh-CN"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750820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994399"/>
            <a:ext cx="8503346" cy="369332"/>
          </a:xfrm>
          <a:prstGeom prst="rect">
            <a:avLst/>
          </a:prstGeom>
        </p:spPr>
        <p:txBody>
          <a:bodyPr wrap="square">
            <a:spAutoFit/>
          </a:bodyPr>
          <a:lstStyle/>
          <a:p>
            <a:r>
              <a:rPr lang="zh-CN" altLang="zh-CN" dirty="0" smtClean="0">
                <a:solidFill>
                  <a:schemeClr val="tx2">
                    <a:lumMod val="50000"/>
                  </a:schemeClr>
                </a:solidFill>
                <a:latin typeface="微软雅黑" panose="020B0503020204020204" pitchFamily="34" charset="-122"/>
                <a:ea typeface="微软雅黑" panose="020B0503020204020204" pitchFamily="34" charset="-122"/>
              </a:rPr>
              <a:t>如</a:t>
            </a:r>
            <a:r>
              <a:rPr lang="zh-CN" altLang="zh-CN" dirty="0">
                <a:solidFill>
                  <a:schemeClr val="tx2">
                    <a:lumMod val="50000"/>
                  </a:schemeClr>
                </a:solidFill>
                <a:latin typeface="微软雅黑" panose="020B0503020204020204" pitchFamily="34" charset="-122"/>
                <a:ea typeface="微软雅黑" panose="020B0503020204020204" pitchFamily="34" charset="-122"/>
              </a:rPr>
              <a:t>图</a:t>
            </a:r>
            <a:r>
              <a:rPr lang="en-US" altLang="zh-CN" dirty="0">
                <a:solidFill>
                  <a:schemeClr val="tx2">
                    <a:lumMod val="50000"/>
                  </a:schemeClr>
                </a:solidFill>
                <a:latin typeface="微软雅黑" panose="020B0503020204020204" pitchFamily="34" charset="-122"/>
                <a:ea typeface="微软雅黑" panose="020B0503020204020204" pitchFamily="34" charset="-122"/>
              </a:rPr>
              <a:t>1-3</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所示为实际拍摄得到的影像，图</a:t>
            </a:r>
            <a:r>
              <a:rPr lang="en-US" altLang="zh-CN" dirty="0">
                <a:solidFill>
                  <a:schemeClr val="tx2">
                    <a:lumMod val="50000"/>
                  </a:schemeClr>
                </a:solidFill>
                <a:latin typeface="微软雅黑" panose="020B0503020204020204" pitchFamily="34" charset="-122"/>
                <a:ea typeface="微软雅黑" panose="020B0503020204020204" pitchFamily="34" charset="-122"/>
              </a:rPr>
              <a:t>1-4</a:t>
            </a:r>
            <a:r>
              <a:rPr lang="zh-CN" altLang="zh-CN" dirty="0">
                <a:solidFill>
                  <a:schemeClr val="tx2">
                    <a:lumMod val="50000"/>
                  </a:schemeClr>
                </a:solidFill>
                <a:latin typeface="微软雅黑" panose="020B0503020204020204" pitchFamily="34" charset="-122"/>
                <a:ea typeface="微软雅黑" panose="020B0503020204020204" pitchFamily="34" charset="-122"/>
              </a:rPr>
              <a:t>所示为经过后期特效合成后的影像。</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8565191" y="2544159"/>
            <a:ext cx="857259" cy="415498"/>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8565191" y="492913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6159" y="1488693"/>
            <a:ext cx="5114390" cy="233612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6159" y="3949776"/>
            <a:ext cx="5114390" cy="2336121"/>
          </a:xfrm>
          <a:prstGeom prst="rect">
            <a:avLst/>
          </a:prstGeom>
        </p:spPr>
      </p:pic>
    </p:spTree>
    <p:extLst>
      <p:ext uri="{BB962C8B-B14F-4D97-AF65-F5344CB8AC3E}">
        <p14:creationId xmlns:p14="http://schemas.microsoft.com/office/powerpoint/2010/main" val="44716398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508653"/>
          </a:xfrm>
          <a:prstGeom prst="rect">
            <a:avLst/>
          </a:prstGeom>
        </p:spPr>
        <p:txBody>
          <a:bodyPr wrap="square">
            <a:spAutoFit/>
          </a:bodyPr>
          <a:lstStyle/>
          <a:p>
            <a:pPr algn="ctr">
              <a:lnSpc>
                <a:spcPct val="150000"/>
              </a:lnSpc>
            </a:pPr>
            <a:r>
              <a:rPr lang="en-US" altLang="zh-CN" sz="2000" b="1"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2000" b="1" dirty="0">
                <a:solidFill>
                  <a:schemeClr val="tx2">
                    <a:lumMod val="50000"/>
                  </a:schemeClr>
                </a:solidFill>
                <a:latin typeface="微软雅黑" panose="020B0503020204020204" pitchFamily="34" charset="-122"/>
                <a:ea typeface="微软雅黑" panose="020B0503020204020204" pitchFamily="34" charset="-122"/>
              </a:rPr>
              <a:t>Effects</a:t>
            </a:r>
            <a:r>
              <a:rPr lang="zh-CN" altLang="zh-CN" sz="2000" b="1" dirty="0">
                <a:solidFill>
                  <a:schemeClr val="tx2">
                    <a:lumMod val="50000"/>
                  </a:schemeClr>
                </a:solidFill>
                <a:latin typeface="微软雅黑" panose="020B0503020204020204" pitchFamily="34" charset="-122"/>
                <a:ea typeface="微软雅黑" panose="020B0503020204020204" pitchFamily="34" charset="-122"/>
              </a:rPr>
              <a:t>简介</a:t>
            </a: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（简称</a:t>
            </a:r>
            <a:r>
              <a:rPr lang="en-US" altLang="zh-CN" dirty="0">
                <a:solidFill>
                  <a:schemeClr val="tx2">
                    <a:lumMod val="50000"/>
                  </a:schemeClr>
                </a:solidFill>
                <a:latin typeface="微软雅黑" panose="020B0503020204020204" pitchFamily="34" charset="-122"/>
                <a:ea typeface="微软雅黑" panose="020B0503020204020204" pitchFamily="34" charset="-122"/>
              </a:rPr>
              <a:t>“AE”</a:t>
            </a:r>
            <a:r>
              <a:rPr lang="zh-CN" altLang="zh-CN" dirty="0">
                <a:solidFill>
                  <a:schemeClr val="tx2">
                    <a:lumMod val="50000"/>
                  </a:schemeClr>
                </a:solidFill>
                <a:latin typeface="微软雅黑" panose="020B0503020204020204" pitchFamily="34" charset="-122"/>
                <a:ea typeface="微软雅黑" panose="020B0503020204020204" pitchFamily="34" charset="-122"/>
              </a:rPr>
              <a:t>）是</a:t>
            </a:r>
            <a:r>
              <a:rPr lang="en-US" altLang="zh-CN" dirty="0">
                <a:solidFill>
                  <a:schemeClr val="tx2">
                    <a:lumMod val="50000"/>
                  </a:schemeClr>
                </a:solidFill>
                <a:latin typeface="微软雅黑" panose="020B0503020204020204" pitchFamily="34" charset="-122"/>
                <a:ea typeface="微软雅黑" panose="020B0503020204020204" pitchFamily="34" charset="-122"/>
              </a:rPr>
              <a:t>Adobe</a:t>
            </a:r>
            <a:r>
              <a:rPr lang="zh-CN" altLang="zh-CN" dirty="0">
                <a:solidFill>
                  <a:schemeClr val="tx2">
                    <a:lumMod val="50000"/>
                  </a:schemeClr>
                </a:solidFill>
                <a:latin typeface="微软雅黑" panose="020B0503020204020204" pitchFamily="34" charset="-122"/>
                <a:ea typeface="微软雅黑" panose="020B0503020204020204" pitchFamily="34" charset="-122"/>
              </a:rPr>
              <a:t>公司出品的一款图形视频处理软件，它可以帮助人们高效且精确地创建出引人注目的动态图形和震撼人心的视觉效果。利用与其它</a:t>
            </a:r>
            <a:r>
              <a:rPr lang="en-US" altLang="zh-CN" dirty="0">
                <a:solidFill>
                  <a:schemeClr val="tx2">
                    <a:lumMod val="50000"/>
                  </a:schemeClr>
                </a:solidFill>
                <a:latin typeface="微软雅黑" panose="020B0503020204020204" pitchFamily="34" charset="-122"/>
                <a:ea typeface="微软雅黑" panose="020B0503020204020204" pitchFamily="34" charset="-122"/>
              </a:rPr>
              <a:t>Adobe</a:t>
            </a:r>
            <a:r>
              <a:rPr lang="zh-CN" altLang="zh-CN" dirty="0">
                <a:solidFill>
                  <a:schemeClr val="tx2">
                    <a:lumMod val="50000"/>
                  </a:schemeClr>
                </a:solidFill>
                <a:latin typeface="微软雅黑" panose="020B0503020204020204" pitchFamily="34" charset="-122"/>
                <a:ea typeface="微软雅黑" panose="020B0503020204020204" pitchFamily="34" charset="-122"/>
              </a:rPr>
              <a:t>软件无与伦比的紧密集成和高度灵活的合成功能，以及数百种预设的效果和动画，</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可以为我们的影视作品增添更加富于艺术表现力的效果。</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zh-CN" dirty="0">
                <a:solidFill>
                  <a:schemeClr val="tx2">
                    <a:lumMod val="50000"/>
                  </a:schemeClr>
                </a:solidFill>
                <a:latin typeface="微软雅黑" panose="020B0503020204020204" pitchFamily="34" charset="-122"/>
                <a:ea typeface="微软雅黑" panose="020B0503020204020204" pitchFamily="34" charset="-122"/>
              </a:rPr>
              <a:t>自推出以来，经历了诸多版本的迭代。目前，对于</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 </a:t>
            </a:r>
            <a:r>
              <a:rPr lang="zh-CN" altLang="zh-CN"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Adobe</a:t>
            </a:r>
            <a:r>
              <a:rPr lang="zh-CN" altLang="zh-CN" dirty="0">
                <a:solidFill>
                  <a:schemeClr val="tx2">
                    <a:lumMod val="50000"/>
                  </a:schemeClr>
                </a:solidFill>
                <a:latin typeface="微软雅黑" panose="020B0503020204020204" pitchFamily="34" charset="-122"/>
                <a:ea typeface="微软雅黑" panose="020B0503020204020204" pitchFamily="34" charset="-122"/>
              </a:rPr>
              <a:t>公司基本保持每年推出一个新版本的节奏。</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917165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TotalTime>
  <Words>1577</Words>
  <Application>Microsoft Office PowerPoint</Application>
  <PresentationFormat>宽屏</PresentationFormat>
  <Paragraphs>113</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92</cp:revision>
  <dcterms:created xsi:type="dcterms:W3CDTF">2015-01-07T12:23:28Z</dcterms:created>
  <dcterms:modified xsi:type="dcterms:W3CDTF">2018-07-30T03:23:59Z</dcterms:modified>
</cp:coreProperties>
</file>